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08" r:id="rId2"/>
    <p:sldId id="257" r:id="rId3"/>
    <p:sldId id="285" r:id="rId4"/>
    <p:sldId id="294" r:id="rId5"/>
    <p:sldId id="286" r:id="rId6"/>
    <p:sldId id="288" r:id="rId7"/>
    <p:sldId id="289" r:id="rId8"/>
    <p:sldId id="290" r:id="rId9"/>
    <p:sldId id="291" r:id="rId10"/>
    <p:sldId id="292" r:id="rId11"/>
    <p:sldId id="295" r:id="rId12"/>
    <p:sldId id="293" r:id="rId13"/>
    <p:sldId id="296" r:id="rId14"/>
    <p:sldId id="299" r:id="rId15"/>
    <p:sldId id="300" r:id="rId16"/>
    <p:sldId id="298" r:id="rId17"/>
    <p:sldId id="301" r:id="rId18"/>
    <p:sldId id="303" r:id="rId19"/>
    <p:sldId id="306" r:id="rId20"/>
    <p:sldId id="302" r:id="rId21"/>
    <p:sldId id="305" r:id="rId22"/>
    <p:sldId id="307" r:id="rId23"/>
    <p:sldId id="274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6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4885"/>
    <a:srgbClr val="20B3A1"/>
    <a:srgbClr val="D64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91" autoAdjust="0"/>
    <p:restoredTop sz="94118" autoAdjust="0"/>
  </p:normalViewPr>
  <p:slideViewPr>
    <p:cSldViewPr snapToGrid="0" showGuides="1">
      <p:cViewPr varScale="1">
        <p:scale>
          <a:sx n="77" d="100"/>
          <a:sy n="77" d="100"/>
        </p:scale>
        <p:origin x="462" y="24"/>
      </p:cViewPr>
      <p:guideLst>
        <p:guide orient="horz" pos="1162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8B725A-BFDD-44D0-A8D3-61766B07B7F1}" type="datetimeFigureOut">
              <a:rPr lang="zh-CN" altLang="en-US" smtClean="0"/>
              <a:t>2021/1/7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BCC932-0C1F-4C94-8B9A-3944ABBB4E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105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4047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這就是為什麼要推廣光線追蹤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4920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413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光線追蹤的原理很直觀</a:t>
            </a:r>
            <a:r>
              <a:rPr lang="en-US" altLang="zh-TW" dirty="0" smtClean="0"/>
              <a:t>, </a:t>
            </a:r>
            <a:r>
              <a:rPr lang="zh-TW" altLang="en-US" dirty="0" smtClean="0"/>
              <a:t>那為什麼最近才在遊戲上看到呢</a:t>
            </a:r>
            <a:r>
              <a:rPr lang="en-US" altLang="zh-TW" dirty="0" smtClean="0"/>
              <a:t>, </a:t>
            </a:r>
            <a:r>
              <a:rPr lang="zh-TW" altLang="en-US" dirty="0" smtClean="0"/>
              <a:t>因為光線模擬所需要的資源太多了</a:t>
            </a:r>
            <a:r>
              <a:rPr lang="en-US" altLang="zh-TW" dirty="0" smtClean="0"/>
              <a:t>, </a:t>
            </a:r>
            <a:r>
              <a:rPr lang="zh-TW" altLang="en-US" dirty="0" smtClean="0"/>
              <a:t>真正困難的點是如何優化這個過程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402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672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3704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832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628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所以這時候會有個兩難</a:t>
            </a:r>
            <a:r>
              <a:rPr lang="en-US" altLang="zh-TW" dirty="0" smtClean="0"/>
              <a:t>, </a:t>
            </a:r>
            <a:r>
              <a:rPr lang="zh-TW" altLang="en-US" dirty="0" smtClean="0"/>
              <a:t>要追求速度就會產生噪點</a:t>
            </a:r>
            <a:r>
              <a:rPr lang="en-US" altLang="zh-TW" dirty="0" smtClean="0"/>
              <a:t>,</a:t>
            </a:r>
            <a:r>
              <a:rPr lang="zh-TW" altLang="en-US" dirty="0" smtClean="0"/>
              <a:t> 要追求品質速度就慢</a:t>
            </a:r>
            <a:endParaRPr lang="en-US" altLang="zh-TW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7026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所以這時候會有個兩難</a:t>
            </a:r>
            <a:r>
              <a:rPr lang="en-US" altLang="zh-TW" dirty="0" smtClean="0"/>
              <a:t>, </a:t>
            </a:r>
            <a:r>
              <a:rPr lang="zh-TW" altLang="en-US" dirty="0" smtClean="0"/>
              <a:t>要追求速度就會產生噪點</a:t>
            </a:r>
            <a:r>
              <a:rPr lang="en-US" altLang="zh-TW" dirty="0" smtClean="0"/>
              <a:t>,</a:t>
            </a:r>
            <a:r>
              <a:rPr lang="zh-TW" altLang="en-US" dirty="0" smtClean="0"/>
              <a:t> 要追求品質速度就慢</a:t>
            </a:r>
            <a:endParaRPr lang="en-US" altLang="zh-TW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90313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2706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0739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所以這時候會有個兩難</a:t>
            </a:r>
            <a:r>
              <a:rPr lang="en-US" altLang="zh-TW" dirty="0" smtClean="0"/>
              <a:t>, </a:t>
            </a:r>
            <a:r>
              <a:rPr lang="zh-TW" altLang="en-US" dirty="0" smtClean="0"/>
              <a:t>要追求速度就會產生噪點</a:t>
            </a:r>
            <a:r>
              <a:rPr lang="en-US" altLang="zh-TW" dirty="0" smtClean="0"/>
              <a:t>,</a:t>
            </a:r>
            <a:r>
              <a:rPr lang="zh-TW" altLang="en-US" dirty="0" smtClean="0"/>
              <a:t> 要追求品質速度就慢</a:t>
            </a:r>
            <a:endParaRPr lang="en-US" altLang="zh-TW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6505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所以這時候會有個兩難</a:t>
            </a:r>
            <a:r>
              <a:rPr lang="en-US" altLang="zh-TW" dirty="0" smtClean="0"/>
              <a:t>, </a:t>
            </a:r>
            <a:r>
              <a:rPr lang="zh-TW" altLang="en-US" dirty="0" smtClean="0"/>
              <a:t>要追求速度就會產生噪點</a:t>
            </a:r>
            <a:r>
              <a:rPr lang="en-US" altLang="zh-TW" dirty="0" smtClean="0"/>
              <a:t>,</a:t>
            </a:r>
            <a:r>
              <a:rPr lang="zh-TW" altLang="en-US" dirty="0" smtClean="0"/>
              <a:t> 要追求品質速度就慢</a:t>
            </a:r>
            <a:endParaRPr lang="en-US" altLang="zh-TW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7774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所以這時候會有個兩難</a:t>
            </a:r>
            <a:r>
              <a:rPr lang="en-US" altLang="zh-TW" dirty="0" smtClean="0"/>
              <a:t>, </a:t>
            </a:r>
            <a:r>
              <a:rPr lang="zh-TW" altLang="en-US" dirty="0" smtClean="0"/>
              <a:t>要追求速度就會產生噪點</a:t>
            </a:r>
            <a:r>
              <a:rPr lang="en-US" altLang="zh-TW" dirty="0" smtClean="0"/>
              <a:t>,</a:t>
            </a:r>
            <a:r>
              <a:rPr lang="zh-TW" altLang="en-US" dirty="0" smtClean="0"/>
              <a:t> 要追求品質速度就慢</a:t>
            </a:r>
            <a:endParaRPr lang="en-US" altLang="zh-TW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3786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820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以此來介紹為什麼光線追蹤比較逼真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9485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532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2237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2633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5277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077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簡介甚麼是二次貼圖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249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2021/1/7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544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2021/1/7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61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2021/1/7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70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2021/1/7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98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2021/1/7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55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2021/1/7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92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2021/1/7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54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2021/1/7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78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2021/1/7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076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2021/1/7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42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2021/1/7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58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6F278-ABF0-48CA-ADF0-1D43CCA8A181}" type="datetimeFigureOut">
              <a:rPr lang="zh-CN" altLang="en-US" smtClean="0"/>
              <a:t>2021/1/7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820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hyperlink" Target="https://youtu.be/E98hC9e__Xs?t=1163" TargetMode="External"/><Relationship Id="rId4" Type="http://schemas.openxmlformats.org/officeDocument/2006/relationships/image" Target="../media/image60.png"/><Relationship Id="rId9" Type="http://schemas.openxmlformats.org/officeDocument/2006/relationships/hyperlink" Target="https://youtu.be/tjf-1BxpR9c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ettaiwan.com/20200810ta31-how-ray-tracing-enabling-real-time-3d-graphics/" TargetMode="External"/><Relationship Id="rId3" Type="http://schemas.openxmlformats.org/officeDocument/2006/relationships/hyperlink" Target="https://sites.cs.ucsb.edu/~lingqi/teaching/games101.html" TargetMode="External"/><Relationship Id="rId7" Type="http://schemas.openxmlformats.org/officeDocument/2006/relationships/hyperlink" Target="https://huailiang.github.io/blog/2020/ray2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nvidia.com/" TargetMode="External"/><Relationship Id="rId5" Type="http://schemas.openxmlformats.org/officeDocument/2006/relationships/hyperlink" Target="https://www.scratchapixel.com/lessons/3d-basic-rendering/ray-tracing-overview/ray-tracing-rendering-technique-overview" TargetMode="External"/><Relationship Id="rId4" Type="http://schemas.openxmlformats.org/officeDocument/2006/relationships/hyperlink" Target="http://www.scratchapixel.com/" TargetMode="External"/><Relationship Id="rId9" Type="http://schemas.openxmlformats.org/officeDocument/2006/relationships/hyperlink" Target="https://on-demand.gputechconf.com/gtc-cn/2018/pdf/CH8804.pdf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45805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984658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03122" y="405580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718927" y="2080651"/>
            <a:ext cx="6754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4800" dirty="0" smtClean="0">
                <a:solidFill>
                  <a:srgbClr val="1C4885"/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光柵化與光線追蹤</a:t>
            </a:r>
            <a:endParaRPr lang="zh-TW" altLang="en-US" sz="4800" dirty="0">
              <a:solidFill>
                <a:srgbClr val="1C4885"/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401597" y="3848893"/>
            <a:ext cx="4416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製作</a:t>
            </a:r>
            <a:r>
              <a:rPr lang="en-US" altLang="zh-TW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許展維</a:t>
            </a:r>
            <a:endParaRPr lang="en-US" altLang="zh-TW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zh-TW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5401597" y="3616797"/>
            <a:ext cx="1388806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2718928" y="2827444"/>
            <a:ext cx="675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dirty="0" smtClean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電腦圖學中的兩大渲染方式</a:t>
            </a:r>
            <a:endParaRPr lang="zh-CN" altLang="en-US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081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216306" y="51717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7"/>
          <p:cNvSpPr/>
          <p:nvPr/>
        </p:nvSpPr>
        <p:spPr>
          <a:xfrm>
            <a:off x="256032" y="195072"/>
            <a:ext cx="11728704" cy="6522720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2" name="群組 31"/>
          <p:cNvGrpSpPr/>
          <p:nvPr/>
        </p:nvGrpSpPr>
        <p:grpSpPr>
          <a:xfrm>
            <a:off x="674019" y="1556548"/>
            <a:ext cx="6363308" cy="2104868"/>
            <a:chOff x="4962147" y="2847927"/>
            <a:chExt cx="6565704" cy="3296049"/>
          </a:xfrm>
        </p:grpSpPr>
        <p:grpSp>
          <p:nvGrpSpPr>
            <p:cNvPr id="33" name="组合 26"/>
            <p:cNvGrpSpPr/>
            <p:nvPr/>
          </p:nvGrpSpPr>
          <p:grpSpPr>
            <a:xfrm>
              <a:off x="4962147" y="2847927"/>
              <a:ext cx="6376354" cy="3156463"/>
              <a:chOff x="6177684" y="1666134"/>
              <a:chExt cx="1362524" cy="951017"/>
            </a:xfrm>
            <a:solidFill>
              <a:srgbClr val="1C4885"/>
            </a:solidFill>
          </p:grpSpPr>
          <p:sp>
            <p:nvSpPr>
              <p:cNvPr id="35" name="矩形 34"/>
              <p:cNvSpPr/>
              <p:nvPr/>
            </p:nvSpPr>
            <p:spPr>
              <a:xfrm rot="5400000">
                <a:off x="5762114" y="2081704"/>
                <a:ext cx="951017" cy="1198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6297561" y="1666134"/>
                <a:ext cx="1242647" cy="10367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矩形 33"/>
            <p:cNvSpPr/>
            <p:nvPr/>
          </p:nvSpPr>
          <p:spPr>
            <a:xfrm>
              <a:off x="5118070" y="2951599"/>
              <a:ext cx="6409781" cy="31923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9" name="文字方塊 38"/>
          <p:cNvSpPr txBox="1"/>
          <p:nvPr/>
        </p:nvSpPr>
        <p:spPr>
          <a:xfrm>
            <a:off x="779007" y="1666417"/>
            <a:ext cx="63533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最主要的優點就是快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光柵化渲染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本質上只是把三個點投影到平面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並將它填滿顏色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所以運算速度快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電腦不足以即時模擬光線追蹤時的最佳方法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4019" y="433968"/>
            <a:ext cx="8652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光柵化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優缺點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97037" y="379456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/>
          <p:cNvGrpSpPr/>
          <p:nvPr/>
        </p:nvGrpSpPr>
        <p:grpSpPr>
          <a:xfrm>
            <a:off x="5701461" y="4259474"/>
            <a:ext cx="6033606" cy="2209304"/>
            <a:chOff x="4962147" y="2847927"/>
            <a:chExt cx="6565704" cy="3296049"/>
          </a:xfrm>
        </p:grpSpPr>
        <p:grpSp>
          <p:nvGrpSpPr>
            <p:cNvPr id="28" name="组合 26"/>
            <p:cNvGrpSpPr/>
            <p:nvPr/>
          </p:nvGrpSpPr>
          <p:grpSpPr>
            <a:xfrm>
              <a:off x="4962147" y="2847927"/>
              <a:ext cx="6376354" cy="3156463"/>
              <a:chOff x="6177684" y="1666134"/>
              <a:chExt cx="1362524" cy="951017"/>
            </a:xfrm>
            <a:solidFill>
              <a:srgbClr val="1C4885"/>
            </a:solidFill>
          </p:grpSpPr>
          <p:sp>
            <p:nvSpPr>
              <p:cNvPr id="30" name="矩形 29"/>
              <p:cNvSpPr/>
              <p:nvPr/>
            </p:nvSpPr>
            <p:spPr>
              <a:xfrm rot="5400000">
                <a:off x="5762114" y="2081704"/>
                <a:ext cx="951017" cy="1198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6297561" y="1666134"/>
                <a:ext cx="1242647" cy="10367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5118070" y="2951599"/>
              <a:ext cx="6409781" cy="31923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7" name="文字方塊 36"/>
          <p:cNvSpPr txBox="1"/>
          <p:nvPr/>
        </p:nvSpPr>
        <p:spPr>
          <a:xfrm>
            <a:off x="5806449" y="4369343"/>
            <a:ext cx="57546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缺點也很明顯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就是不夠真實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幾乎大多數狀況都是用假設的方式來代替模擬現實狀況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很難正確模擬多光源與真正的鏡面反射與折射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487" y="1358843"/>
            <a:ext cx="4283575" cy="241114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007" y="3858835"/>
            <a:ext cx="4426077" cy="2352943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779007" y="6211778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光柵化顯示多光源的陰影</a:t>
            </a:r>
            <a:endParaRPr lang="zh-TW" altLang="en-US" sz="16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8935258" y="1000100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光線追蹤顯示多光源的陰影</a:t>
            </a:r>
            <a:endParaRPr lang="zh-TW" altLang="en-US" sz="16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9863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3" grpId="0"/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rgbClr val="02615A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462783" y="2352267"/>
            <a:ext cx="72664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 smtClean="0">
                <a:solidFill>
                  <a:srgbClr val="1C4885"/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光</a:t>
            </a:r>
            <a:r>
              <a:rPr lang="zh-TW" altLang="en-US" sz="4400" dirty="0" smtClean="0">
                <a:solidFill>
                  <a:srgbClr val="1C4885"/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線追蹤</a:t>
            </a:r>
            <a:r>
              <a:rPr lang="en-US" altLang="zh-CN" sz="4400" dirty="0" smtClean="0">
                <a:solidFill>
                  <a:srgbClr val="1C4885"/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 Ray tracing</a:t>
            </a:r>
            <a:endParaRPr lang="en-US" altLang="zh-CN" sz="4400" dirty="0">
              <a:solidFill>
                <a:srgbClr val="1C4885"/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983592" y="3193732"/>
            <a:ext cx="1112406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747" y="3486943"/>
            <a:ext cx="7594467" cy="276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5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216306" y="51717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7"/>
          <p:cNvSpPr/>
          <p:nvPr/>
        </p:nvSpPr>
        <p:spPr>
          <a:xfrm>
            <a:off x="256032" y="195072"/>
            <a:ext cx="11728704" cy="6522720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2" name="群組 31"/>
          <p:cNvGrpSpPr/>
          <p:nvPr/>
        </p:nvGrpSpPr>
        <p:grpSpPr>
          <a:xfrm>
            <a:off x="482210" y="1162041"/>
            <a:ext cx="6363308" cy="1861575"/>
            <a:chOff x="4962147" y="2847927"/>
            <a:chExt cx="6565704" cy="3296049"/>
          </a:xfrm>
        </p:grpSpPr>
        <p:grpSp>
          <p:nvGrpSpPr>
            <p:cNvPr id="33" name="组合 26"/>
            <p:cNvGrpSpPr/>
            <p:nvPr/>
          </p:nvGrpSpPr>
          <p:grpSpPr>
            <a:xfrm>
              <a:off x="4962147" y="2847927"/>
              <a:ext cx="6376354" cy="3156463"/>
              <a:chOff x="6177684" y="1666134"/>
              <a:chExt cx="1362524" cy="951017"/>
            </a:xfrm>
            <a:solidFill>
              <a:srgbClr val="1C4885"/>
            </a:solidFill>
          </p:grpSpPr>
          <p:sp>
            <p:nvSpPr>
              <p:cNvPr id="35" name="矩形 34"/>
              <p:cNvSpPr/>
              <p:nvPr/>
            </p:nvSpPr>
            <p:spPr>
              <a:xfrm rot="5400000">
                <a:off x="5762114" y="2081704"/>
                <a:ext cx="951017" cy="1198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6297561" y="1666134"/>
                <a:ext cx="1242647" cy="10367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矩形 33"/>
            <p:cNvSpPr/>
            <p:nvPr/>
          </p:nvSpPr>
          <p:spPr>
            <a:xfrm>
              <a:off x="5118070" y="2951599"/>
              <a:ext cx="6409781" cy="31923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9" name="文字方塊 38"/>
          <p:cNvSpPr txBox="1"/>
          <p:nvPr/>
        </p:nvSpPr>
        <p:spPr>
          <a:xfrm>
            <a:off x="587198" y="1271910"/>
            <a:ext cx="60748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看的到物體是因為光線打在物體上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然後再反射到眼睛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跟相機的像素感測器類似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反過來說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也可以從眼睛的位置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往外打出射線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去判斷這條射線經過各種反射後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有沒有打到光源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4019" y="433968"/>
            <a:ext cx="8652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光線追蹤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顯示原理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97037" y="379456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18" y="2967494"/>
            <a:ext cx="1651171" cy="154577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18" y="4513271"/>
            <a:ext cx="1851939" cy="176219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4762" y="3055043"/>
            <a:ext cx="2028211" cy="2733676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943" y="3510477"/>
            <a:ext cx="3736221" cy="2482510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076" y="1732522"/>
            <a:ext cx="2851388" cy="209424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2499" y="345762"/>
            <a:ext cx="2897819" cy="180098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258" y="3826762"/>
            <a:ext cx="2758707" cy="2369059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587198" y="6275468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光會向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四周均勻的輻射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2645530" y="5788719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光線的多次反射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5755574" y="5839098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從觀察點打出射線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0120393" y="3524282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實際繪製的過程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0236081" y="6111221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陰影如何產生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0070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0" grpId="0"/>
      <p:bldP spid="31" grpId="0"/>
      <p:bldP spid="37" grpId="0"/>
      <p:bldP spid="3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216306" y="51717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7"/>
          <p:cNvSpPr/>
          <p:nvPr/>
        </p:nvSpPr>
        <p:spPr>
          <a:xfrm>
            <a:off x="256032" y="195072"/>
            <a:ext cx="12462010" cy="6522720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74019" y="433968"/>
            <a:ext cx="8652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光線追蹤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反射與折射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97037" y="379456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193" y="3456432"/>
            <a:ext cx="4964989" cy="3177751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65" y="3194335"/>
            <a:ext cx="5947454" cy="3239569"/>
          </a:xfrm>
          <a:prstGeom prst="rect">
            <a:avLst/>
          </a:prstGeom>
        </p:spPr>
      </p:pic>
      <p:grpSp>
        <p:nvGrpSpPr>
          <p:cNvPr id="22" name="群組 21"/>
          <p:cNvGrpSpPr/>
          <p:nvPr/>
        </p:nvGrpSpPr>
        <p:grpSpPr>
          <a:xfrm>
            <a:off x="344253" y="1511246"/>
            <a:ext cx="5530178" cy="1399201"/>
            <a:chOff x="4962147" y="2847927"/>
            <a:chExt cx="6565704" cy="3296049"/>
          </a:xfrm>
        </p:grpSpPr>
        <p:grpSp>
          <p:nvGrpSpPr>
            <p:cNvPr id="23" name="组合 26"/>
            <p:cNvGrpSpPr/>
            <p:nvPr/>
          </p:nvGrpSpPr>
          <p:grpSpPr>
            <a:xfrm>
              <a:off x="4962147" y="2847927"/>
              <a:ext cx="6376354" cy="3156463"/>
              <a:chOff x="6177684" y="1666134"/>
              <a:chExt cx="1362524" cy="951017"/>
            </a:xfrm>
            <a:solidFill>
              <a:srgbClr val="1C4885"/>
            </a:solidFill>
          </p:grpSpPr>
          <p:sp>
            <p:nvSpPr>
              <p:cNvPr id="25" name="矩形 24"/>
              <p:cNvSpPr/>
              <p:nvPr/>
            </p:nvSpPr>
            <p:spPr>
              <a:xfrm rot="5400000">
                <a:off x="5762114" y="2081704"/>
                <a:ext cx="951017" cy="1198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6297561" y="1666134"/>
                <a:ext cx="1242647" cy="10367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4" name="矩形 23"/>
            <p:cNvSpPr/>
            <p:nvPr/>
          </p:nvSpPr>
          <p:spPr>
            <a:xfrm>
              <a:off x="5118070" y="2951599"/>
              <a:ext cx="6409781" cy="31923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7" name="文字方塊 26"/>
          <p:cNvSpPr txBox="1"/>
          <p:nvPr/>
        </p:nvSpPr>
        <p:spPr>
          <a:xfrm>
            <a:off x="454112" y="1587008"/>
            <a:ext cx="5260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透過實際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模擬光的行徑路線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即可正確的繪製各種不同材質表面的物體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像是光的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反射、折射等等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9" name="群組 28"/>
          <p:cNvGrpSpPr/>
          <p:nvPr/>
        </p:nvGrpSpPr>
        <p:grpSpPr>
          <a:xfrm>
            <a:off x="7166445" y="86494"/>
            <a:ext cx="1771897" cy="3219899"/>
            <a:chOff x="650703" y="3204170"/>
            <a:chExt cx="1771897" cy="3219899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88" b="98521" l="5376" r="96237">
                          <a14:foregroundMark x1="38710" y1="25148" x2="38710" y2="25148"/>
                          <a14:foregroundMark x1="18280" y1="28698" x2="18280" y2="28698"/>
                          <a14:foregroundMark x1="16129" y1="52663" x2="16129" y2="52663"/>
                          <a14:foregroundMark x1="13978" y1="15680" x2="13978" y2="15680"/>
                          <a14:foregroundMark x1="23656" y1="16864" x2="23656" y2="16864"/>
                          <a14:foregroundMark x1="81183" y1="43787" x2="81183" y2="43787"/>
                          <a14:foregroundMark x1="87634" y1="42899" x2="87634" y2="42899"/>
                          <a14:foregroundMark x1="85484" y1="39053" x2="85484" y2="39053"/>
                          <a14:foregroundMark x1="81183" y1="37278" x2="81183" y2="37278"/>
                          <a14:foregroundMark x1="38710" y1="58580" x2="38710" y2="58580"/>
                          <a14:foregroundMark x1="36022" y1="58580" x2="36022" y2="58580"/>
                          <a14:foregroundMark x1="33333" y1="59467" x2="33333" y2="59467"/>
                          <a14:foregroundMark x1="36559" y1="49704" x2="36559" y2="49704"/>
                          <a14:foregroundMark x1="32258" y1="51479" x2="32258" y2="51479"/>
                          <a14:foregroundMark x1="31720" y1="45266" x2="31720" y2="45266"/>
                          <a14:foregroundMark x1="23656" y1="42899" x2="23656" y2="42899"/>
                          <a14:foregroundMark x1="16129" y1="42604" x2="16129" y2="42604"/>
                          <a14:foregroundMark x1="25269" y1="36982" x2="25269" y2="36982"/>
                          <a14:foregroundMark x1="25806" y1="36095" x2="25806" y2="36095"/>
                          <a14:foregroundMark x1="18280" y1="39053" x2="18817" y2="40237"/>
                          <a14:foregroundMark x1="25269" y1="45266" x2="25269" y2="45266"/>
                          <a14:foregroundMark x1="20430" y1="42899" x2="20430" y2="42899"/>
                          <a14:foregroundMark x1="38710" y1="35503" x2="38710" y2="35503"/>
                          <a14:foregroundMark x1="35484" y1="29882" x2="35484" y2="29882"/>
                          <a14:foregroundMark x1="25806" y1="27811" x2="25806" y2="27811"/>
                          <a14:foregroundMark x1="18817" y1="28698" x2="18817" y2="28698"/>
                          <a14:foregroundMark x1="25806" y1="24852" x2="25806" y2="2485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0703" y="3204170"/>
              <a:ext cx="1771897" cy="3219899"/>
            </a:xfrm>
            <a:prstGeom prst="rect">
              <a:avLst/>
            </a:prstGeom>
          </p:spPr>
        </p:pic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36651" y="6071595"/>
              <a:ext cx="476316" cy="352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674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216306" y="51717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7"/>
          <p:cNvSpPr/>
          <p:nvPr/>
        </p:nvSpPr>
        <p:spPr>
          <a:xfrm>
            <a:off x="256032" y="195072"/>
            <a:ext cx="11728704" cy="6522720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2" name="群組 31"/>
          <p:cNvGrpSpPr/>
          <p:nvPr/>
        </p:nvGrpSpPr>
        <p:grpSpPr>
          <a:xfrm>
            <a:off x="597037" y="1088317"/>
            <a:ext cx="5885820" cy="1998862"/>
            <a:chOff x="4962147" y="2847927"/>
            <a:chExt cx="6565704" cy="3296049"/>
          </a:xfrm>
        </p:grpSpPr>
        <p:grpSp>
          <p:nvGrpSpPr>
            <p:cNvPr id="33" name="组合 26"/>
            <p:cNvGrpSpPr/>
            <p:nvPr/>
          </p:nvGrpSpPr>
          <p:grpSpPr>
            <a:xfrm>
              <a:off x="4962147" y="2847927"/>
              <a:ext cx="6376354" cy="3156463"/>
              <a:chOff x="6177684" y="1666134"/>
              <a:chExt cx="1362524" cy="951017"/>
            </a:xfrm>
            <a:solidFill>
              <a:srgbClr val="1C4885"/>
            </a:solidFill>
          </p:grpSpPr>
          <p:sp>
            <p:nvSpPr>
              <p:cNvPr id="35" name="矩形 34"/>
              <p:cNvSpPr/>
              <p:nvPr/>
            </p:nvSpPr>
            <p:spPr>
              <a:xfrm rot="5400000">
                <a:off x="5762114" y="2081704"/>
                <a:ext cx="951017" cy="1198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6297561" y="1666134"/>
                <a:ext cx="1242647" cy="10367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矩形 33"/>
            <p:cNvSpPr/>
            <p:nvPr/>
          </p:nvSpPr>
          <p:spPr>
            <a:xfrm>
              <a:off x="5118070" y="2951599"/>
              <a:ext cx="6409781" cy="31923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9" name="文字方塊 38"/>
          <p:cNvSpPr txBox="1"/>
          <p:nvPr/>
        </p:nvSpPr>
        <p:spPr>
          <a:xfrm>
            <a:off x="736814" y="1171399"/>
            <a:ext cx="587657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打出一條光線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打到哪一個表面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往哪反射與折射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一個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物體有幾千甚至幾百萬片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三角形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怎麼快速知道打到哪一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片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4019" y="433968"/>
            <a:ext cx="8652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光線追蹤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射線到底打到誰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97037" y="379456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12288033" y="22284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31" y="3119270"/>
            <a:ext cx="6919013" cy="3442123"/>
          </a:xfrm>
          <a:prstGeom prst="rect">
            <a:avLst/>
          </a:prstGeom>
        </p:spPr>
      </p:pic>
      <p:grpSp>
        <p:nvGrpSpPr>
          <p:cNvPr id="19" name="群組 18"/>
          <p:cNvGrpSpPr/>
          <p:nvPr/>
        </p:nvGrpSpPr>
        <p:grpSpPr>
          <a:xfrm>
            <a:off x="8907499" y="4004321"/>
            <a:ext cx="2617614" cy="2508359"/>
            <a:chOff x="8795760" y="4066242"/>
            <a:chExt cx="2617614" cy="2508359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39334" y="4066242"/>
              <a:ext cx="2257740" cy="2200582"/>
            </a:xfrm>
            <a:prstGeom prst="rect">
              <a:avLst/>
            </a:prstGeom>
          </p:spPr>
        </p:pic>
        <p:sp>
          <p:nvSpPr>
            <p:cNvPr id="18" name="文字方塊 17"/>
            <p:cNvSpPr txBox="1"/>
            <p:nvPr/>
          </p:nvSpPr>
          <p:spPr>
            <a:xfrm>
              <a:off x="8795760" y="6253616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入射光</a:t>
              </a:r>
              <a:endPara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10684087" y="6266824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反射</a:t>
              </a:r>
              <a:r>
                <a:rPr lang="zh-TW" altLang="en-US" sz="1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光</a:t>
              </a:r>
              <a:endPara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10690099" y="4647058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折射光</a:t>
              </a:r>
              <a:endPara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6578600" y="1067056"/>
            <a:ext cx="2212080" cy="2306825"/>
            <a:chOff x="6578600" y="1067056"/>
            <a:chExt cx="2212080" cy="2306825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78600" y="1067056"/>
              <a:ext cx="2212080" cy="1975598"/>
            </a:xfrm>
            <a:prstGeom prst="rect">
              <a:avLst/>
            </a:prstGeom>
          </p:spPr>
        </p:pic>
        <p:sp>
          <p:nvSpPr>
            <p:cNvPr id="40" name="文字方塊 39"/>
            <p:cNvSpPr txBox="1"/>
            <p:nvPr/>
          </p:nvSpPr>
          <p:spPr>
            <a:xfrm>
              <a:off x="6874161" y="3066104"/>
              <a:ext cx="1620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射線與平面求交點</a:t>
              </a:r>
              <a:endPara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2" name="群組 41"/>
          <p:cNvGrpSpPr/>
          <p:nvPr/>
        </p:nvGrpSpPr>
        <p:grpSpPr>
          <a:xfrm>
            <a:off x="8858322" y="214738"/>
            <a:ext cx="3126414" cy="3632788"/>
            <a:chOff x="8858322" y="214738"/>
            <a:chExt cx="3126414" cy="3632788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58322" y="214738"/>
              <a:ext cx="3126414" cy="3417641"/>
            </a:xfrm>
            <a:prstGeom prst="rect">
              <a:avLst/>
            </a:prstGeom>
          </p:spPr>
        </p:pic>
        <p:sp>
          <p:nvSpPr>
            <p:cNvPr id="41" name="文字方塊 40"/>
            <p:cNvSpPr txBox="1"/>
            <p:nvPr/>
          </p:nvSpPr>
          <p:spPr>
            <a:xfrm>
              <a:off x="9630774" y="3539749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射線打在模型上</a:t>
              </a:r>
              <a:endPara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379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216306" y="51717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7"/>
          <p:cNvSpPr/>
          <p:nvPr/>
        </p:nvSpPr>
        <p:spPr>
          <a:xfrm>
            <a:off x="256032" y="195072"/>
            <a:ext cx="11728704" cy="6522720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74019" y="433968"/>
            <a:ext cx="8652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光線追蹤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加速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射線檢查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97037" y="379456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12288033" y="22284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grpSp>
        <p:nvGrpSpPr>
          <p:cNvPr id="27" name="群組 26"/>
          <p:cNvGrpSpPr/>
          <p:nvPr/>
        </p:nvGrpSpPr>
        <p:grpSpPr>
          <a:xfrm>
            <a:off x="1495680" y="1181944"/>
            <a:ext cx="5885820" cy="1200505"/>
            <a:chOff x="4962147" y="2847927"/>
            <a:chExt cx="6565704" cy="3296049"/>
          </a:xfrm>
        </p:grpSpPr>
        <p:grpSp>
          <p:nvGrpSpPr>
            <p:cNvPr id="28" name="组合 26"/>
            <p:cNvGrpSpPr/>
            <p:nvPr/>
          </p:nvGrpSpPr>
          <p:grpSpPr>
            <a:xfrm>
              <a:off x="4962147" y="2847927"/>
              <a:ext cx="6376354" cy="3156463"/>
              <a:chOff x="6177684" y="1666134"/>
              <a:chExt cx="1362524" cy="951017"/>
            </a:xfrm>
            <a:solidFill>
              <a:srgbClr val="1C4885"/>
            </a:solidFill>
          </p:grpSpPr>
          <p:sp>
            <p:nvSpPr>
              <p:cNvPr id="30" name="矩形 29"/>
              <p:cNvSpPr/>
              <p:nvPr/>
            </p:nvSpPr>
            <p:spPr>
              <a:xfrm rot="5400000">
                <a:off x="5762114" y="2081704"/>
                <a:ext cx="951017" cy="1198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6297561" y="1666134"/>
                <a:ext cx="1242647" cy="10367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5118070" y="2951599"/>
              <a:ext cx="6409781" cy="31923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0" name="文字方塊 39"/>
          <p:cNvSpPr txBox="1"/>
          <p:nvPr/>
        </p:nvSpPr>
        <p:spPr>
          <a:xfrm>
            <a:off x="1600668" y="1291813"/>
            <a:ext cx="5876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透過空間劃分的方式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快速排除大量不可能的物體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而這就是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RTX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所做的其中一項硬體優化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223" y="2644965"/>
            <a:ext cx="6266510" cy="3903046"/>
          </a:xfrm>
          <a:prstGeom prst="rect">
            <a:avLst/>
          </a:prstGeom>
        </p:spPr>
      </p:pic>
      <p:sp>
        <p:nvSpPr>
          <p:cNvPr id="46" name="文字方塊 45"/>
          <p:cNvSpPr txBox="1"/>
          <p:nvPr/>
        </p:nvSpPr>
        <p:spPr>
          <a:xfrm>
            <a:off x="7520431" y="1459060"/>
            <a:ext cx="3361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4946" y="285001"/>
            <a:ext cx="2973551" cy="634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4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216306" y="51717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7"/>
          <p:cNvSpPr/>
          <p:nvPr/>
        </p:nvSpPr>
        <p:spPr>
          <a:xfrm>
            <a:off x="256032" y="195072"/>
            <a:ext cx="11728704" cy="6522720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2" name="群組 31"/>
          <p:cNvGrpSpPr/>
          <p:nvPr/>
        </p:nvGrpSpPr>
        <p:grpSpPr>
          <a:xfrm>
            <a:off x="597037" y="1250596"/>
            <a:ext cx="6363308" cy="1545218"/>
            <a:chOff x="4962147" y="2847927"/>
            <a:chExt cx="6565704" cy="3296049"/>
          </a:xfrm>
        </p:grpSpPr>
        <p:grpSp>
          <p:nvGrpSpPr>
            <p:cNvPr id="33" name="组合 26"/>
            <p:cNvGrpSpPr/>
            <p:nvPr/>
          </p:nvGrpSpPr>
          <p:grpSpPr>
            <a:xfrm>
              <a:off x="4962147" y="2847927"/>
              <a:ext cx="6376354" cy="3156463"/>
              <a:chOff x="6177684" y="1666134"/>
              <a:chExt cx="1362524" cy="951017"/>
            </a:xfrm>
            <a:solidFill>
              <a:srgbClr val="1C4885"/>
            </a:solidFill>
          </p:grpSpPr>
          <p:sp>
            <p:nvSpPr>
              <p:cNvPr id="35" name="矩形 34"/>
              <p:cNvSpPr/>
              <p:nvPr/>
            </p:nvSpPr>
            <p:spPr>
              <a:xfrm rot="5400000">
                <a:off x="5762114" y="2081704"/>
                <a:ext cx="951017" cy="1198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6297561" y="1666134"/>
                <a:ext cx="1242647" cy="10367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矩形 33"/>
            <p:cNvSpPr/>
            <p:nvPr/>
          </p:nvSpPr>
          <p:spPr>
            <a:xfrm>
              <a:off x="5118070" y="2951599"/>
              <a:ext cx="6409781" cy="31923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9" name="文字方塊 38"/>
          <p:cNvSpPr txBox="1"/>
          <p:nvPr/>
        </p:nvSpPr>
        <p:spPr>
          <a:xfrm>
            <a:off x="702025" y="1360464"/>
            <a:ext cx="63533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反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射一條光線就足夠了嗎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實際物體受到光後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表面會反射無數條光線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如果模擬的射線數量不夠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就打不到光源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導致沒有顏色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74019" y="433968"/>
            <a:ext cx="8652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光線追蹤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需要幾條光線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97037" y="379456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12288033" y="22284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grpSp>
        <p:nvGrpSpPr>
          <p:cNvPr id="20" name="群組 19"/>
          <p:cNvGrpSpPr/>
          <p:nvPr/>
        </p:nvGrpSpPr>
        <p:grpSpPr>
          <a:xfrm>
            <a:off x="7273930" y="306353"/>
            <a:ext cx="4541095" cy="2935929"/>
            <a:chOff x="7273930" y="306353"/>
            <a:chExt cx="4541095" cy="2935929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61545" y="306353"/>
              <a:ext cx="4153480" cy="2572109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73930" y="2085539"/>
              <a:ext cx="362001" cy="285790"/>
            </a:xfrm>
            <a:prstGeom prst="rect">
              <a:avLst/>
            </a:prstGeom>
          </p:spPr>
        </p:pic>
        <p:sp>
          <p:nvSpPr>
            <p:cNvPr id="16" name="文字方塊 15"/>
            <p:cNvSpPr txBox="1"/>
            <p:nvPr/>
          </p:nvSpPr>
          <p:spPr>
            <a:xfrm>
              <a:off x="7294353" y="2934505"/>
              <a:ext cx="42787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每個表面模擬</a:t>
              </a:r>
              <a:r>
                <a:rPr lang="en-US" altLang="zh-TW" sz="1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100</a:t>
              </a:r>
              <a:r>
                <a:rPr lang="zh-TW" altLang="en-US" sz="1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條光線</a:t>
              </a:r>
              <a:r>
                <a:rPr lang="en-US" altLang="zh-TW" sz="1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,</a:t>
              </a:r>
              <a:r>
                <a:rPr lang="zh-TW" altLang="en-US" sz="1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僅追蹤</a:t>
              </a:r>
              <a:r>
                <a:rPr lang="en-US" altLang="zh-TW" sz="1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r>
                <a:rPr lang="zh-TW" altLang="en-US" sz="1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次就變成一百萬條</a:t>
              </a:r>
              <a:endPara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9275" y="3691127"/>
            <a:ext cx="4405750" cy="2830637"/>
          </a:xfrm>
          <a:prstGeom prst="rect">
            <a:avLst/>
          </a:prstGeom>
        </p:spPr>
      </p:pic>
      <p:grpSp>
        <p:nvGrpSpPr>
          <p:cNvPr id="19" name="群組 18"/>
          <p:cNvGrpSpPr/>
          <p:nvPr/>
        </p:nvGrpSpPr>
        <p:grpSpPr>
          <a:xfrm>
            <a:off x="372992" y="3358990"/>
            <a:ext cx="7011378" cy="2534062"/>
            <a:chOff x="453099" y="3322509"/>
            <a:chExt cx="7011378" cy="2534062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3099" y="3322509"/>
              <a:ext cx="7011378" cy="2229161"/>
            </a:xfrm>
            <a:prstGeom prst="rect">
              <a:avLst/>
            </a:prstGeom>
          </p:spPr>
        </p:pic>
        <p:sp>
          <p:nvSpPr>
            <p:cNvPr id="18" name="文字方塊 17"/>
            <p:cNvSpPr txBox="1"/>
            <p:nvPr/>
          </p:nvSpPr>
          <p:spPr>
            <a:xfrm>
              <a:off x="2308180" y="5548794"/>
              <a:ext cx="31410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不同光源大小所需要的射線數量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194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216306" y="51717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7"/>
          <p:cNvSpPr/>
          <p:nvPr/>
        </p:nvSpPr>
        <p:spPr>
          <a:xfrm>
            <a:off x="256032" y="195072"/>
            <a:ext cx="11728704" cy="6522720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2" name="群組 31"/>
          <p:cNvGrpSpPr/>
          <p:nvPr/>
        </p:nvGrpSpPr>
        <p:grpSpPr>
          <a:xfrm>
            <a:off x="597036" y="1250596"/>
            <a:ext cx="6781663" cy="1627866"/>
            <a:chOff x="4962147" y="2847927"/>
            <a:chExt cx="6565704" cy="3296049"/>
          </a:xfrm>
        </p:grpSpPr>
        <p:grpSp>
          <p:nvGrpSpPr>
            <p:cNvPr id="33" name="组合 26"/>
            <p:cNvGrpSpPr/>
            <p:nvPr/>
          </p:nvGrpSpPr>
          <p:grpSpPr>
            <a:xfrm>
              <a:off x="4962147" y="2847927"/>
              <a:ext cx="6376354" cy="3156463"/>
              <a:chOff x="6177684" y="1666134"/>
              <a:chExt cx="1362524" cy="951017"/>
            </a:xfrm>
            <a:solidFill>
              <a:srgbClr val="1C4885"/>
            </a:solidFill>
          </p:grpSpPr>
          <p:sp>
            <p:nvSpPr>
              <p:cNvPr id="35" name="矩形 34"/>
              <p:cNvSpPr/>
              <p:nvPr/>
            </p:nvSpPr>
            <p:spPr>
              <a:xfrm rot="5400000">
                <a:off x="5762114" y="2081704"/>
                <a:ext cx="951017" cy="1198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6297561" y="1666134"/>
                <a:ext cx="1242647" cy="10367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矩形 33"/>
            <p:cNvSpPr/>
            <p:nvPr/>
          </p:nvSpPr>
          <p:spPr>
            <a:xfrm>
              <a:off x="5118070" y="2951599"/>
              <a:ext cx="6409781" cy="31923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9" name="文字方塊 38"/>
          <p:cNvSpPr txBox="1"/>
          <p:nvPr/>
        </p:nvSpPr>
        <p:spPr>
          <a:xfrm>
            <a:off x="702025" y="1360464"/>
            <a:ext cx="67710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當光線數量不足時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畫面就會出現噪點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因為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模擬的光線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不夠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導致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理論上該被光照到的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區域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卻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沒有被射線打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到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導致這個位置的顏色與周圍有落差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4019" y="433968"/>
            <a:ext cx="8652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光線追蹤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光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線數量的差別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97037" y="379456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12288033" y="22284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188" y="3043429"/>
            <a:ext cx="7419037" cy="350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11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216306" y="51717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7"/>
          <p:cNvSpPr/>
          <p:nvPr/>
        </p:nvSpPr>
        <p:spPr>
          <a:xfrm>
            <a:off x="256032" y="195072"/>
            <a:ext cx="11728704" cy="6522720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74019" y="433968"/>
            <a:ext cx="8652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光線追蹤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效果比較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97037" y="379456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12288033" y="22284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801" y="2002510"/>
            <a:ext cx="8926467" cy="3244134"/>
          </a:xfrm>
          <a:prstGeom prst="rect">
            <a:avLst/>
          </a:prstGeom>
        </p:spPr>
      </p:pic>
      <p:grpSp>
        <p:nvGrpSpPr>
          <p:cNvPr id="12" name="群組 11"/>
          <p:cNvGrpSpPr/>
          <p:nvPr/>
        </p:nvGrpSpPr>
        <p:grpSpPr>
          <a:xfrm>
            <a:off x="1384560" y="1475484"/>
            <a:ext cx="8729842" cy="4743305"/>
            <a:chOff x="1384560" y="1475484"/>
            <a:chExt cx="8729842" cy="4743305"/>
          </a:xfrm>
        </p:grpSpPr>
        <p:sp>
          <p:nvSpPr>
            <p:cNvPr id="10" name="文字方塊 9"/>
            <p:cNvSpPr txBox="1"/>
            <p:nvPr/>
          </p:nvSpPr>
          <p:spPr>
            <a:xfrm>
              <a:off x="2824169" y="5891768"/>
              <a:ext cx="1483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光柵化</a:t>
              </a:r>
              <a:r>
                <a:rPr lang="en-US" altLang="zh-TW" sz="1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</a:t>
              </a:r>
              <a:r>
                <a:rPr lang="zh-TW" altLang="en-US" sz="1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陰影貼圖</a:t>
              </a:r>
              <a:endPara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7073673" y="5911012"/>
              <a:ext cx="16626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光線追蹤</a:t>
              </a:r>
              <a:r>
                <a:rPr lang="en-US" altLang="zh-TW" sz="1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</a:t>
              </a:r>
              <a:r>
                <a:rPr lang="zh-TW" altLang="en-US" sz="1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全局光照</a:t>
              </a:r>
              <a:endPara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84560" y="1475484"/>
              <a:ext cx="4430178" cy="4422224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4737" y="1475484"/>
              <a:ext cx="4299665" cy="44355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377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rgbClr val="02615A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462783" y="2352267"/>
            <a:ext cx="72664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4400" dirty="0">
                <a:solidFill>
                  <a:srgbClr val="1C4885"/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光線追蹤的應用</a:t>
            </a:r>
            <a:endParaRPr lang="en-US" altLang="zh-CN" sz="4400" dirty="0">
              <a:solidFill>
                <a:srgbClr val="1C4885"/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277329" y="3341317"/>
            <a:ext cx="1112406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882" y="3774992"/>
            <a:ext cx="3543300" cy="2199508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62477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988709" y="5737122"/>
            <a:ext cx="3957485" cy="825909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5804" y="294968"/>
            <a:ext cx="3957485" cy="825909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908282" y="1533116"/>
            <a:ext cx="2325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4800" dirty="0" smtClean="0">
                <a:solidFill>
                  <a:srgbClr val="1C4885"/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目錄</a:t>
            </a:r>
            <a:endParaRPr lang="zh-CN" altLang="en-US" sz="4800" dirty="0">
              <a:solidFill>
                <a:srgbClr val="1C4885"/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08283" y="1152768"/>
            <a:ext cx="2325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solidFill>
                  <a:srgbClr val="1C4885"/>
                </a:solidFill>
                <a:latin typeface="FuturaBookC" charset="-52"/>
                <a:ea typeface="微软雅黑" panose="020B0503020204020204" pitchFamily="34" charset="-122"/>
              </a:rPr>
              <a:t>CONTENT</a:t>
            </a:r>
            <a:endParaRPr lang="zh-CN" altLang="en-US" sz="2000" dirty="0">
              <a:solidFill>
                <a:srgbClr val="1C4885"/>
              </a:solidFill>
              <a:latin typeface="FuturaBookC" charset="-52"/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908282" y="2751798"/>
            <a:ext cx="643774" cy="643774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FuturaBookC" charset="-52"/>
              </a:rPr>
              <a:t>1</a:t>
            </a:r>
            <a:endParaRPr lang="zh-CN" altLang="en-US" sz="1200" b="1" dirty="0">
              <a:solidFill>
                <a:schemeClr val="bg1"/>
              </a:solidFill>
              <a:latin typeface="FuturaBookC" charset="-5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672778" y="2744461"/>
            <a:ext cx="3701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400" dirty="0" smtClean="0">
                <a:latin typeface="FZZhengHeiS-DB-GB" panose="02000000000000000000" pitchFamily="2" charset="0"/>
                <a:ea typeface="FZZhengHeiS-DB-GB" panose="02000000000000000000" pitchFamily="2" charset="0"/>
              </a:rPr>
              <a:t>介紹</a:t>
            </a:r>
            <a:r>
              <a:rPr lang="en-US" altLang="zh-TW" sz="2400" dirty="0" smtClean="0">
                <a:latin typeface="FZZhengHeiS-DB-GB" panose="02000000000000000000" pitchFamily="2" charset="0"/>
                <a:ea typeface="FZZhengHeiS-DB-GB" panose="02000000000000000000" pitchFamily="2" charset="0"/>
              </a:rPr>
              <a:t>	</a:t>
            </a:r>
            <a:endParaRPr lang="zh-CN" altLang="en-US" sz="2400" dirty="0"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908282" y="3482138"/>
            <a:ext cx="643774" cy="643774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FuturaBookC" charset="-52"/>
              </a:rPr>
              <a:t>2</a:t>
            </a:r>
            <a:endParaRPr lang="zh-CN" altLang="en-US" sz="1200" b="1" dirty="0">
              <a:solidFill>
                <a:schemeClr val="bg1"/>
              </a:solidFill>
              <a:latin typeface="FuturaBookC" charset="-5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672778" y="3474801"/>
            <a:ext cx="3701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400" dirty="0" smtClean="0">
                <a:latin typeface="FZZhengHeiS-DB-GB" panose="02000000000000000000" pitchFamily="2" charset="0"/>
                <a:ea typeface="FZZhengHeiS-DB-GB" panose="02000000000000000000" pitchFamily="2" charset="0"/>
              </a:rPr>
              <a:t>光柵</a:t>
            </a:r>
            <a:r>
              <a:rPr lang="zh-TW" altLang="en-US" sz="2400" dirty="0">
                <a:latin typeface="FZZhengHeiS-DB-GB" panose="02000000000000000000" pitchFamily="2" charset="0"/>
                <a:ea typeface="FZZhengHeiS-DB-GB" panose="02000000000000000000" pitchFamily="2" charset="0"/>
              </a:rPr>
              <a:t>化 </a:t>
            </a:r>
            <a:endParaRPr lang="zh-CN" altLang="en-US" sz="2400" dirty="0"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908282" y="4187304"/>
            <a:ext cx="643774" cy="643774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FuturaBookC" charset="-52"/>
              </a:rPr>
              <a:t>3</a:t>
            </a:r>
            <a:endParaRPr lang="zh-CN" altLang="en-US" sz="1200" b="1" dirty="0">
              <a:solidFill>
                <a:schemeClr val="bg1"/>
              </a:solidFill>
              <a:latin typeface="FuturaBookC" charset="-5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672778" y="4179967"/>
            <a:ext cx="3701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400" dirty="0">
                <a:latin typeface="FZZhengHeiS-DB-GB" panose="02000000000000000000" pitchFamily="2" charset="0"/>
                <a:ea typeface="FZZhengHeiS-DB-GB" panose="02000000000000000000" pitchFamily="2" charset="0"/>
              </a:rPr>
              <a:t>光線追蹤</a:t>
            </a:r>
            <a:endParaRPr lang="zh-CN" altLang="en-US" sz="2400" dirty="0"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210054" y="2747913"/>
            <a:ext cx="643774" cy="643774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FuturaBookC" charset="-52"/>
              </a:rPr>
              <a:t>4</a:t>
            </a:r>
            <a:endParaRPr lang="zh-CN" altLang="en-US" sz="1200" b="1" dirty="0">
              <a:solidFill>
                <a:schemeClr val="bg1"/>
              </a:solidFill>
              <a:latin typeface="FuturaBookC" charset="-5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974550" y="2740576"/>
            <a:ext cx="3701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400" dirty="0" smtClean="0">
                <a:latin typeface="FZZhengHeiS-DB-GB" panose="02000000000000000000" pitchFamily="2" charset="0"/>
                <a:ea typeface="FZZhengHeiS-DB-GB" panose="02000000000000000000" pitchFamily="2" charset="0"/>
              </a:rPr>
              <a:t>光線追蹤應用</a:t>
            </a:r>
            <a:endParaRPr lang="zh-CN" altLang="en-US" sz="2400" dirty="0"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sp>
        <p:nvSpPr>
          <p:cNvPr id="22" name="椭圆 17"/>
          <p:cNvSpPr/>
          <p:nvPr/>
        </p:nvSpPr>
        <p:spPr>
          <a:xfrm>
            <a:off x="6210054" y="3456964"/>
            <a:ext cx="643774" cy="643774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FuturaBookC" charset="-52"/>
              </a:rPr>
              <a:t>5</a:t>
            </a:r>
            <a:endParaRPr lang="zh-CN" altLang="en-US" sz="1200" b="1" dirty="0">
              <a:solidFill>
                <a:schemeClr val="bg1"/>
              </a:solidFill>
              <a:latin typeface="FuturaBookC" charset="-52"/>
            </a:endParaRPr>
          </a:p>
        </p:txBody>
      </p:sp>
      <p:sp>
        <p:nvSpPr>
          <p:cNvPr id="23" name="文本框 19"/>
          <p:cNvSpPr txBox="1"/>
          <p:nvPr/>
        </p:nvSpPr>
        <p:spPr>
          <a:xfrm>
            <a:off x="6974550" y="3449627"/>
            <a:ext cx="3701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400" dirty="0" smtClean="0">
                <a:latin typeface="FZZhengHeiS-DB-GB" panose="02000000000000000000" pitchFamily="2" charset="0"/>
                <a:ea typeface="FZZhengHeiS-DB-GB" panose="02000000000000000000" pitchFamily="2" charset="0"/>
              </a:rPr>
              <a:t>結論</a:t>
            </a:r>
            <a:endParaRPr lang="zh-CN" altLang="en-US" sz="2400" dirty="0"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sp>
        <p:nvSpPr>
          <p:cNvPr id="24" name="椭圆 17"/>
          <p:cNvSpPr/>
          <p:nvPr/>
        </p:nvSpPr>
        <p:spPr>
          <a:xfrm>
            <a:off x="6210054" y="4187304"/>
            <a:ext cx="643774" cy="643774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FuturaBookC" charset="-52"/>
              </a:rPr>
              <a:t>6</a:t>
            </a:r>
            <a:endParaRPr lang="zh-CN" altLang="en-US" sz="1200" b="1" dirty="0">
              <a:solidFill>
                <a:schemeClr val="bg1"/>
              </a:solidFill>
              <a:latin typeface="FuturaBookC" charset="-52"/>
            </a:endParaRPr>
          </a:p>
        </p:txBody>
      </p:sp>
      <p:sp>
        <p:nvSpPr>
          <p:cNvPr id="25" name="文本框 19"/>
          <p:cNvSpPr txBox="1"/>
          <p:nvPr/>
        </p:nvSpPr>
        <p:spPr>
          <a:xfrm>
            <a:off x="6974549" y="4238849"/>
            <a:ext cx="3701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400" dirty="0">
                <a:latin typeface="FZZhengHeiS-DB-GB" panose="02000000000000000000" pitchFamily="2" charset="0"/>
                <a:ea typeface="FZZhengHeiS-DB-GB" panose="02000000000000000000" pitchFamily="2" charset="0"/>
              </a:rPr>
              <a:t>參考資料</a:t>
            </a:r>
            <a:endParaRPr lang="en-US" altLang="zh-TW" sz="2400" dirty="0" smtClean="0"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99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216306" y="51717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7"/>
          <p:cNvSpPr/>
          <p:nvPr/>
        </p:nvSpPr>
        <p:spPr>
          <a:xfrm>
            <a:off x="256032" y="195072"/>
            <a:ext cx="11728704" cy="6522720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2" name="群組 31"/>
          <p:cNvGrpSpPr/>
          <p:nvPr/>
        </p:nvGrpSpPr>
        <p:grpSpPr>
          <a:xfrm>
            <a:off x="368000" y="1243892"/>
            <a:ext cx="6024593" cy="3921171"/>
            <a:chOff x="4962147" y="2847927"/>
            <a:chExt cx="6565704" cy="3296049"/>
          </a:xfrm>
        </p:grpSpPr>
        <p:grpSp>
          <p:nvGrpSpPr>
            <p:cNvPr id="33" name="组合 26"/>
            <p:cNvGrpSpPr/>
            <p:nvPr/>
          </p:nvGrpSpPr>
          <p:grpSpPr>
            <a:xfrm>
              <a:off x="4962147" y="2847927"/>
              <a:ext cx="6376354" cy="3156463"/>
              <a:chOff x="6177684" y="1666134"/>
              <a:chExt cx="1362524" cy="951017"/>
            </a:xfrm>
            <a:solidFill>
              <a:srgbClr val="1C4885"/>
            </a:solidFill>
          </p:grpSpPr>
          <p:sp>
            <p:nvSpPr>
              <p:cNvPr id="35" name="矩形 34"/>
              <p:cNvSpPr/>
              <p:nvPr/>
            </p:nvSpPr>
            <p:spPr>
              <a:xfrm rot="5400000">
                <a:off x="5762114" y="2081704"/>
                <a:ext cx="951017" cy="1198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6297561" y="1666134"/>
                <a:ext cx="1242647" cy="10367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矩形 33"/>
            <p:cNvSpPr/>
            <p:nvPr/>
          </p:nvSpPr>
          <p:spPr>
            <a:xfrm>
              <a:off x="5118070" y="2951599"/>
              <a:ext cx="6409781" cy="31923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9" name="文字方塊 38"/>
          <p:cNvSpPr txBox="1"/>
          <p:nvPr/>
        </p:nvSpPr>
        <p:spPr>
          <a:xfrm>
            <a:off x="472990" y="1353760"/>
            <a:ext cx="604944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光線追蹤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很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真實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但沒辦法以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60FPS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運行遊戲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畫面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1920x1080,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每個像素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1000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條光線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每條反射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渲染一張畫面就需要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億次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(10Giga)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光線運算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為此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RTX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顯卡針對光線追蹤做了兩大優化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 RT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Core: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射線檢查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空間劃分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更快找到光線打到的平面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AutoNum type="arabicPeriod"/>
            </a:pP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Tensor Core :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加速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噪點消除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可以減少模擬的光線量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AutoNum type="arabicPeriod"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使效能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畫面品質達到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一個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平衡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4019" y="433968"/>
            <a:ext cx="8652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光線追蹤的應用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即時光線追蹤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97037" y="379456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12288033" y="22284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166" y="5008612"/>
            <a:ext cx="2581393" cy="1694123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173" y="618273"/>
            <a:ext cx="4428952" cy="309400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762" y="3934806"/>
            <a:ext cx="4360363" cy="254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5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216306" y="51717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7"/>
          <p:cNvSpPr/>
          <p:nvPr/>
        </p:nvSpPr>
        <p:spPr>
          <a:xfrm>
            <a:off x="256032" y="195072"/>
            <a:ext cx="11728704" cy="6522720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https://youtu.be/tjf-1BxpR9c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74019" y="433968"/>
            <a:ext cx="8652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光線追蹤的應用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實際展示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97037" y="379456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12288033" y="22284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37" y="1028444"/>
            <a:ext cx="4917128" cy="5689348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896" y="776503"/>
            <a:ext cx="5195009" cy="587787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667" y="1054618"/>
            <a:ext cx="9936407" cy="506317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942" y="1381328"/>
            <a:ext cx="9877692" cy="5037099"/>
          </a:xfrm>
          <a:prstGeom prst="rect">
            <a:avLst/>
          </a:prstGeom>
        </p:spPr>
      </p:pic>
      <p:grpSp>
        <p:nvGrpSpPr>
          <p:cNvPr id="12" name="群組 11"/>
          <p:cNvGrpSpPr/>
          <p:nvPr/>
        </p:nvGrpSpPr>
        <p:grpSpPr>
          <a:xfrm>
            <a:off x="2492967" y="1780830"/>
            <a:ext cx="9365718" cy="4787279"/>
            <a:chOff x="2492967" y="1780830"/>
            <a:chExt cx="9365718" cy="4787279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92967" y="1780830"/>
              <a:ext cx="9365718" cy="4787279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321552" y="6263266"/>
              <a:ext cx="400106" cy="304843"/>
            </a:xfrm>
            <a:prstGeom prst="rect">
              <a:avLst/>
            </a:prstGeom>
          </p:spPr>
        </p:pic>
      </p:grpSp>
      <p:grpSp>
        <p:nvGrpSpPr>
          <p:cNvPr id="16" name="群組 15"/>
          <p:cNvGrpSpPr/>
          <p:nvPr/>
        </p:nvGrpSpPr>
        <p:grpSpPr>
          <a:xfrm>
            <a:off x="6778231" y="414391"/>
            <a:ext cx="5239028" cy="1807040"/>
            <a:chOff x="2935191" y="2542946"/>
            <a:chExt cx="6245148" cy="1998862"/>
          </a:xfrm>
        </p:grpSpPr>
        <p:grpSp>
          <p:nvGrpSpPr>
            <p:cNvPr id="22" name="群組 21"/>
            <p:cNvGrpSpPr/>
            <p:nvPr/>
          </p:nvGrpSpPr>
          <p:grpSpPr>
            <a:xfrm>
              <a:off x="2935191" y="2542946"/>
              <a:ext cx="5885820" cy="1998862"/>
              <a:chOff x="4962147" y="2847927"/>
              <a:chExt cx="6565704" cy="3296049"/>
            </a:xfrm>
          </p:grpSpPr>
          <p:grpSp>
            <p:nvGrpSpPr>
              <p:cNvPr id="23" name="组合 26"/>
              <p:cNvGrpSpPr/>
              <p:nvPr/>
            </p:nvGrpSpPr>
            <p:grpSpPr>
              <a:xfrm>
                <a:off x="4962147" y="2847927"/>
                <a:ext cx="6376354" cy="3156463"/>
                <a:chOff x="6177684" y="1666134"/>
                <a:chExt cx="1362524" cy="951017"/>
              </a:xfrm>
              <a:solidFill>
                <a:srgbClr val="1C4885"/>
              </a:solidFill>
            </p:grpSpPr>
            <p:sp>
              <p:nvSpPr>
                <p:cNvPr id="25" name="矩形 24"/>
                <p:cNvSpPr/>
                <p:nvPr/>
              </p:nvSpPr>
              <p:spPr>
                <a:xfrm rot="5400000">
                  <a:off x="5762114" y="2081704"/>
                  <a:ext cx="951017" cy="11987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6297561" y="1666134"/>
                  <a:ext cx="1242647" cy="10367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4" name="矩形 23"/>
              <p:cNvSpPr/>
              <p:nvPr/>
            </p:nvSpPr>
            <p:spPr>
              <a:xfrm>
                <a:off x="5118070" y="2951599"/>
                <a:ext cx="6409781" cy="319237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27" name="文字方塊 26"/>
            <p:cNvSpPr txBox="1"/>
            <p:nvPr/>
          </p:nvSpPr>
          <p:spPr>
            <a:xfrm>
              <a:off x="3303764" y="2745943"/>
              <a:ext cx="587657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RTX</a:t>
              </a:r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的陰影處理</a:t>
              </a:r>
              <a:r>
                <a:rPr lang="en-US" altLang="zh-TW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</a:t>
              </a:r>
            </a:p>
            <a:p>
              <a:r>
                <a:rPr lang="en-US" altLang="zh-TW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hlinkClick r:id="rId9"/>
                </a:rPr>
                <a:t>https</a:t>
              </a: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  <a:hlinkClick r:id="rId9"/>
                </a:rPr>
                <a:t>://</a:t>
              </a:r>
              <a:r>
                <a:rPr lang="en-US" altLang="zh-TW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hlinkClick r:id="rId9"/>
                </a:rPr>
                <a:t>youtu.be/tjf-1BxpR9c</a:t>
              </a:r>
              <a:endPara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en-US" altLang="zh-TW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RTX30</a:t>
              </a:r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系列光追展示</a:t>
              </a:r>
              <a:r>
                <a:rPr lang="en-US" altLang="zh-TW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</a:t>
              </a:r>
            </a:p>
            <a:p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  <a:hlinkClick r:id="rId10"/>
                </a:rPr>
                <a:t>https://youtu.be/E98hC9e__</a:t>
              </a:r>
              <a:r>
                <a:rPr lang="en-US" altLang="zh-TW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hlinkClick r:id="rId10"/>
                </a:rPr>
                <a:t>Xs?t=1163</a:t>
              </a:r>
              <a:endPara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endPara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582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216306" y="51717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7"/>
          <p:cNvSpPr/>
          <p:nvPr/>
        </p:nvSpPr>
        <p:spPr>
          <a:xfrm>
            <a:off x="256032" y="195072"/>
            <a:ext cx="11728704" cy="6522720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2" name="群組 31"/>
          <p:cNvGrpSpPr/>
          <p:nvPr/>
        </p:nvGrpSpPr>
        <p:grpSpPr>
          <a:xfrm>
            <a:off x="1093119" y="1196084"/>
            <a:ext cx="9349181" cy="5251274"/>
            <a:chOff x="4962147" y="2847927"/>
            <a:chExt cx="6565704" cy="3296049"/>
          </a:xfrm>
        </p:grpSpPr>
        <p:grpSp>
          <p:nvGrpSpPr>
            <p:cNvPr id="33" name="组合 26"/>
            <p:cNvGrpSpPr/>
            <p:nvPr/>
          </p:nvGrpSpPr>
          <p:grpSpPr>
            <a:xfrm>
              <a:off x="4962147" y="2847927"/>
              <a:ext cx="6376354" cy="3156463"/>
              <a:chOff x="6177684" y="1666134"/>
              <a:chExt cx="1362524" cy="951017"/>
            </a:xfrm>
            <a:solidFill>
              <a:srgbClr val="1C4885"/>
            </a:solidFill>
          </p:grpSpPr>
          <p:sp>
            <p:nvSpPr>
              <p:cNvPr id="35" name="矩形 34"/>
              <p:cNvSpPr/>
              <p:nvPr/>
            </p:nvSpPr>
            <p:spPr>
              <a:xfrm rot="5400000">
                <a:off x="5762114" y="2081704"/>
                <a:ext cx="951017" cy="1198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6297561" y="1666134"/>
                <a:ext cx="1242647" cy="10367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矩形 33"/>
            <p:cNvSpPr/>
            <p:nvPr/>
          </p:nvSpPr>
          <p:spPr>
            <a:xfrm>
              <a:off x="5118070" y="2951599"/>
              <a:ext cx="6409781" cy="31923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9" name="文字方塊 38"/>
          <p:cNvSpPr txBox="1"/>
          <p:nvPr/>
        </p:nvSpPr>
        <p:spPr>
          <a:xfrm>
            <a:off x="1349757" y="1341003"/>
            <a:ext cx="892601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GAMES101</a:t>
            </a: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https://sites.cs.ucsb.edu/~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lingqi/teaching/games101.html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  <a:hlinkClick r:id="rId4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An Overview of the Ray-Tracing Rendering Technique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  <a:hlinkClick r:id="rId4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https://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www.scratchapixel.com/lessons/3d-basic-rendering/ray-tracing-overview/ray-tracing-rendering-technique-overview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https://developer.nvidia.com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/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光线追踪</a:t>
            </a:r>
            <a: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降噪与硬件</a:t>
            </a:r>
            <a:r>
              <a:rPr lang="zh-CN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加速</a:t>
            </a:r>
            <a:endParaRPr lang="en-US" altLang="zh-CN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7"/>
              </a:rPr>
              <a:t>https://huailiang.github.io/blog/2020/ray2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7"/>
              </a:rPr>
              <a:t>/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光線追蹤如何實現即時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繪圖？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電子工程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專輯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8"/>
              </a:rPr>
              <a:t>https://www.eettaiwan.com/20200810ta31-how-ray-tracing-enabling-real-time-3d-graphics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8"/>
              </a:rPr>
              <a:t>/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深入</a:t>
            </a:r>
            <a:r>
              <a:rPr lang="en-US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RTX</a:t>
            </a:r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实时光线追踪技术：原理、接口、算法与应用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9"/>
              </a:rPr>
              <a:t>https://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9"/>
              </a:rPr>
              <a:t>on-demand.gputechconf.com/gtc-cn/2018/pdf/CH8804.pdf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4019" y="433968"/>
            <a:ext cx="8652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參考資料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97037" y="379456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12288033" y="22284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5338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45805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984658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03122" y="405580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718927" y="2080651"/>
            <a:ext cx="6754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4800" dirty="0">
                <a:solidFill>
                  <a:srgbClr val="1C4885"/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報告到此結束</a:t>
            </a:r>
            <a:endParaRPr lang="zh-CN" altLang="en-US" sz="4800" dirty="0">
              <a:solidFill>
                <a:srgbClr val="1C4885"/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401597" y="3738717"/>
            <a:ext cx="1388806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8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216306" y="51717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7"/>
          <p:cNvSpPr/>
          <p:nvPr/>
        </p:nvSpPr>
        <p:spPr>
          <a:xfrm>
            <a:off x="256032" y="195072"/>
            <a:ext cx="11728704" cy="6449568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4475" y="583447"/>
            <a:ext cx="3472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037" y="501376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/>
          <p:cNvGrpSpPr/>
          <p:nvPr/>
        </p:nvGrpSpPr>
        <p:grpSpPr>
          <a:xfrm>
            <a:off x="549009" y="1724532"/>
            <a:ext cx="5778639" cy="3447235"/>
            <a:chOff x="6177683" y="1666134"/>
            <a:chExt cx="1362525" cy="988578"/>
          </a:xfrm>
          <a:solidFill>
            <a:srgbClr val="1C4885"/>
          </a:solidFill>
        </p:grpSpPr>
        <p:sp>
          <p:nvSpPr>
            <p:cNvPr id="28" name="矩形 27"/>
            <p:cNvSpPr/>
            <p:nvPr/>
          </p:nvSpPr>
          <p:spPr>
            <a:xfrm rot="5400000">
              <a:off x="5743333" y="2100484"/>
              <a:ext cx="988578" cy="1198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6297561" y="1666134"/>
              <a:ext cx="1242647" cy="1036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矩形 30"/>
          <p:cNvSpPr/>
          <p:nvPr/>
        </p:nvSpPr>
        <p:spPr>
          <a:xfrm>
            <a:off x="702870" y="1828205"/>
            <a:ext cx="5808927" cy="33539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字方塊 1"/>
          <p:cNvSpPr txBox="1"/>
          <p:nvPr/>
        </p:nvSpPr>
        <p:spPr>
          <a:xfrm>
            <a:off x="995247" y="2139634"/>
            <a:ext cx="6640227" cy="287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電腦顯示的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物體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大致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分成兩種主要的渲染方式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AutoNum type="arabicPeriod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光柵化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Rasterization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342900" indent="-342900">
              <a:buAutoNum type="arabicPeriod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光線追蹤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(Ray tracing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342900" indent="-342900">
              <a:buAutoNum type="arabicPeriod"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從技術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上介紹兩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種繪製方式的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差別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光線追蹤為什麼需要加速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展示光線追蹤的實際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852" y="1830505"/>
            <a:ext cx="4915677" cy="311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82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rgbClr val="02615A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462783" y="2352267"/>
            <a:ext cx="72664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solidFill>
                  <a:srgbClr val="1C4885"/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光柵</a:t>
            </a:r>
            <a:r>
              <a:rPr lang="zh-CN" altLang="en-US" sz="4400" dirty="0" smtClean="0">
                <a:solidFill>
                  <a:srgbClr val="1C4885"/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化</a:t>
            </a:r>
            <a:r>
              <a:rPr lang="en-US" altLang="zh-CN" sz="4400" dirty="0" smtClean="0">
                <a:solidFill>
                  <a:srgbClr val="1C4885"/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 </a:t>
            </a:r>
            <a:r>
              <a:rPr lang="en-US" altLang="zh-CN" sz="4400" dirty="0" err="1" smtClean="0">
                <a:solidFill>
                  <a:srgbClr val="1C4885"/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Rasterization</a:t>
            </a:r>
            <a:endParaRPr lang="en-US" altLang="zh-CN" sz="4400" dirty="0">
              <a:solidFill>
                <a:srgbClr val="1C4885"/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277329" y="3341317"/>
            <a:ext cx="1112406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394" y="3722084"/>
            <a:ext cx="2780952" cy="2085714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019" y="3435306"/>
            <a:ext cx="3298407" cy="265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72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216306" y="51717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7"/>
          <p:cNvSpPr/>
          <p:nvPr/>
        </p:nvSpPr>
        <p:spPr>
          <a:xfrm>
            <a:off x="256032" y="195072"/>
            <a:ext cx="11728704" cy="6522720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74019" y="433968"/>
            <a:ext cx="6099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光柵化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透視投影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97037" y="379456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32" y="4330206"/>
            <a:ext cx="3145536" cy="2106578"/>
          </a:xfrm>
          <a:prstGeom prst="rect">
            <a:avLst/>
          </a:prstGeom>
        </p:spPr>
      </p:pic>
      <p:grpSp>
        <p:nvGrpSpPr>
          <p:cNvPr id="14" name="群組 13"/>
          <p:cNvGrpSpPr/>
          <p:nvPr/>
        </p:nvGrpSpPr>
        <p:grpSpPr>
          <a:xfrm>
            <a:off x="6850621" y="787392"/>
            <a:ext cx="4616787" cy="2645900"/>
            <a:chOff x="4962147" y="2847927"/>
            <a:chExt cx="6565704" cy="3296049"/>
          </a:xfrm>
        </p:grpSpPr>
        <p:grpSp>
          <p:nvGrpSpPr>
            <p:cNvPr id="16" name="组合 26"/>
            <p:cNvGrpSpPr/>
            <p:nvPr/>
          </p:nvGrpSpPr>
          <p:grpSpPr>
            <a:xfrm>
              <a:off x="4962147" y="2847927"/>
              <a:ext cx="6376354" cy="3156463"/>
              <a:chOff x="6177684" y="1666134"/>
              <a:chExt cx="1362524" cy="951017"/>
            </a:xfrm>
            <a:solidFill>
              <a:srgbClr val="1C4885"/>
            </a:solidFill>
          </p:grpSpPr>
          <p:sp>
            <p:nvSpPr>
              <p:cNvPr id="18" name="矩形 17"/>
              <p:cNvSpPr/>
              <p:nvPr/>
            </p:nvSpPr>
            <p:spPr>
              <a:xfrm rot="5400000">
                <a:off x="5762114" y="2081704"/>
                <a:ext cx="951017" cy="1198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6297561" y="1666134"/>
                <a:ext cx="1242647" cy="10367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5118070" y="2951599"/>
              <a:ext cx="6409781" cy="31923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0" name="文字方塊 19"/>
          <p:cNvSpPr txBox="1"/>
          <p:nvPr/>
        </p:nvSpPr>
        <p:spPr>
          <a:xfrm>
            <a:off x="7037285" y="1016549"/>
            <a:ext cx="440641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透過模擬透視圖的方式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給定一個投影面來顯示物體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以模擬現實中近大遠小的效果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而這個轉換的過程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稱為透視投影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70" y="1055159"/>
            <a:ext cx="4210638" cy="325800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4092" y="3081500"/>
            <a:ext cx="3298407" cy="2659269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9769" y="3514003"/>
            <a:ext cx="4564323" cy="2419879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58783" y="5832904"/>
            <a:ext cx="1476581" cy="838317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2597" y="5866245"/>
            <a:ext cx="704948" cy="771633"/>
          </a:xfrm>
          <a:prstGeom prst="rect">
            <a:avLst/>
          </a:prstGeom>
        </p:spPr>
      </p:pic>
      <p:sp>
        <p:nvSpPr>
          <p:cNvPr id="28" name="文字方塊 27"/>
          <p:cNvSpPr txBox="1"/>
          <p:nvPr/>
        </p:nvSpPr>
        <p:spPr>
          <a:xfrm>
            <a:off x="6946501" y="600267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透過相似三角形的比例</a:t>
            </a:r>
            <a:endParaRPr lang="en-US" altLang="zh-TW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y'/n 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 y/z</a:t>
            </a:r>
          </a:p>
        </p:txBody>
      </p:sp>
    </p:spTree>
    <p:extLst>
      <p:ext uri="{BB962C8B-B14F-4D97-AF65-F5344CB8AC3E}">
        <p14:creationId xmlns:p14="http://schemas.microsoft.com/office/powerpoint/2010/main" val="290896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216306" y="51717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7"/>
          <p:cNvSpPr/>
          <p:nvPr/>
        </p:nvSpPr>
        <p:spPr>
          <a:xfrm>
            <a:off x="256032" y="195072"/>
            <a:ext cx="11728704" cy="6522720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74019" y="433968"/>
            <a:ext cx="6099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光柵化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三角形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97037" y="379456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22" y="1079830"/>
            <a:ext cx="3145907" cy="1940141"/>
          </a:xfrm>
          <a:prstGeom prst="rect">
            <a:avLst/>
          </a:prstGeom>
        </p:spPr>
      </p:pic>
      <p:grpSp>
        <p:nvGrpSpPr>
          <p:cNvPr id="9" name="群組 8"/>
          <p:cNvGrpSpPr/>
          <p:nvPr/>
        </p:nvGrpSpPr>
        <p:grpSpPr>
          <a:xfrm>
            <a:off x="5445208" y="3433892"/>
            <a:ext cx="5951863" cy="3027868"/>
            <a:chOff x="4962147" y="2847927"/>
            <a:chExt cx="6565704" cy="3296049"/>
          </a:xfrm>
        </p:grpSpPr>
        <p:grpSp>
          <p:nvGrpSpPr>
            <p:cNvPr id="13" name="组合 26"/>
            <p:cNvGrpSpPr/>
            <p:nvPr/>
          </p:nvGrpSpPr>
          <p:grpSpPr>
            <a:xfrm>
              <a:off x="4962147" y="2847927"/>
              <a:ext cx="6376354" cy="3156463"/>
              <a:chOff x="6177684" y="1666134"/>
              <a:chExt cx="1362524" cy="951017"/>
            </a:xfrm>
            <a:solidFill>
              <a:srgbClr val="1C4885"/>
            </a:solidFill>
          </p:grpSpPr>
          <p:sp>
            <p:nvSpPr>
              <p:cNvPr id="14" name="矩形 13"/>
              <p:cNvSpPr/>
              <p:nvPr/>
            </p:nvSpPr>
            <p:spPr>
              <a:xfrm rot="5400000">
                <a:off x="5762114" y="2081704"/>
                <a:ext cx="951017" cy="1198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6297561" y="1666134"/>
                <a:ext cx="1242647" cy="10367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5118070" y="2951599"/>
              <a:ext cx="6409781" cy="31923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" name="文字方塊 4"/>
          <p:cNvSpPr txBox="1"/>
          <p:nvPr/>
        </p:nvSpPr>
        <p:spPr>
          <a:xfrm>
            <a:off x="5631872" y="3663049"/>
            <a:ext cx="56806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三角形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構成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一個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平面最簡單的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形狀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一個物體其實是由無數個三角形組合而成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時就是先將空間中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個點投影到螢幕上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再將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包圍的區域填上對應的顏色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這個過程叫做光柵化</a:t>
            </a:r>
            <a:r>
              <a:rPr lang="en-US" altLang="zh-TW" sz="2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20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Rasterization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3874" y="957188"/>
            <a:ext cx="1896042" cy="1757225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5207" y="957188"/>
            <a:ext cx="1906200" cy="1757225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0117" y="957189"/>
            <a:ext cx="2034697" cy="1761832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300" y="3019971"/>
            <a:ext cx="4210638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9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216306" y="51717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7"/>
          <p:cNvSpPr/>
          <p:nvPr/>
        </p:nvSpPr>
        <p:spPr>
          <a:xfrm>
            <a:off x="256032" y="195072"/>
            <a:ext cx="11728704" cy="6522720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74019" y="433968"/>
            <a:ext cx="8652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光柵化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繪製一個物體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97037" y="379456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56" y="1072415"/>
            <a:ext cx="4365107" cy="348098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079" y="1044340"/>
            <a:ext cx="1592879" cy="1768565"/>
          </a:xfrm>
          <a:prstGeom prst="rect">
            <a:avLst/>
          </a:prstGeom>
        </p:spPr>
      </p:pic>
      <p:grpSp>
        <p:nvGrpSpPr>
          <p:cNvPr id="32" name="群組 31"/>
          <p:cNvGrpSpPr/>
          <p:nvPr/>
        </p:nvGrpSpPr>
        <p:grpSpPr>
          <a:xfrm>
            <a:off x="6941952" y="1340389"/>
            <a:ext cx="4920864" cy="2645900"/>
            <a:chOff x="4962147" y="2847927"/>
            <a:chExt cx="6565704" cy="3296049"/>
          </a:xfrm>
        </p:grpSpPr>
        <p:grpSp>
          <p:nvGrpSpPr>
            <p:cNvPr id="33" name="组合 26"/>
            <p:cNvGrpSpPr/>
            <p:nvPr/>
          </p:nvGrpSpPr>
          <p:grpSpPr>
            <a:xfrm>
              <a:off x="4962147" y="2847927"/>
              <a:ext cx="6376354" cy="3156463"/>
              <a:chOff x="6177684" y="1666134"/>
              <a:chExt cx="1362524" cy="951017"/>
            </a:xfrm>
            <a:solidFill>
              <a:srgbClr val="1C4885"/>
            </a:solidFill>
          </p:grpSpPr>
          <p:sp>
            <p:nvSpPr>
              <p:cNvPr id="35" name="矩形 34"/>
              <p:cNvSpPr/>
              <p:nvPr/>
            </p:nvSpPr>
            <p:spPr>
              <a:xfrm rot="5400000">
                <a:off x="5762114" y="2081704"/>
                <a:ext cx="951017" cy="1198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6297561" y="1666134"/>
                <a:ext cx="1242647" cy="10367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矩形 33"/>
            <p:cNvSpPr/>
            <p:nvPr/>
          </p:nvSpPr>
          <p:spPr>
            <a:xfrm>
              <a:off x="5118070" y="2951599"/>
              <a:ext cx="6409781" cy="31923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9" name="文字方塊 38"/>
          <p:cNvSpPr txBox="1"/>
          <p:nvPr/>
        </p:nvSpPr>
        <p:spPr>
          <a:xfrm>
            <a:off x="7058813" y="1427677"/>
            <a:ext cx="46966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一個正方體可以透過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片三角形組成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經過透視投影與光柵化繪製，可以在螢幕上得到正確的畫面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但是感覺怪怪的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少了著色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(Shading)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，也就是光影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456" y="4553395"/>
            <a:ext cx="8192643" cy="2124371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8667" y="2812905"/>
            <a:ext cx="1577291" cy="1744421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9806" y="4829767"/>
            <a:ext cx="143827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4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216306" y="51717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7"/>
          <p:cNvSpPr/>
          <p:nvPr/>
        </p:nvSpPr>
        <p:spPr>
          <a:xfrm>
            <a:off x="256032" y="195072"/>
            <a:ext cx="11728704" cy="6522720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93" y="3552822"/>
            <a:ext cx="4334480" cy="278168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6814" y="325029"/>
            <a:ext cx="7182852" cy="3982006"/>
          </a:xfrm>
          <a:prstGeom prst="rect">
            <a:avLst/>
          </a:prstGeom>
        </p:spPr>
      </p:pic>
      <p:grpSp>
        <p:nvGrpSpPr>
          <p:cNvPr id="32" name="群組 31"/>
          <p:cNvGrpSpPr/>
          <p:nvPr/>
        </p:nvGrpSpPr>
        <p:grpSpPr>
          <a:xfrm>
            <a:off x="4878234" y="4307035"/>
            <a:ext cx="6890699" cy="2104868"/>
            <a:chOff x="4962147" y="2847927"/>
            <a:chExt cx="6565704" cy="3296049"/>
          </a:xfrm>
        </p:grpSpPr>
        <p:grpSp>
          <p:nvGrpSpPr>
            <p:cNvPr id="33" name="组合 26"/>
            <p:cNvGrpSpPr/>
            <p:nvPr/>
          </p:nvGrpSpPr>
          <p:grpSpPr>
            <a:xfrm>
              <a:off x="4962147" y="2847927"/>
              <a:ext cx="6376354" cy="3156463"/>
              <a:chOff x="6177684" y="1666134"/>
              <a:chExt cx="1362524" cy="951017"/>
            </a:xfrm>
            <a:solidFill>
              <a:srgbClr val="1C4885"/>
            </a:solidFill>
          </p:grpSpPr>
          <p:sp>
            <p:nvSpPr>
              <p:cNvPr id="35" name="矩形 34"/>
              <p:cNvSpPr/>
              <p:nvPr/>
            </p:nvSpPr>
            <p:spPr>
              <a:xfrm rot="5400000">
                <a:off x="5762114" y="2081704"/>
                <a:ext cx="951017" cy="1198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6297561" y="1666134"/>
                <a:ext cx="1242647" cy="10367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矩形 33"/>
            <p:cNvSpPr/>
            <p:nvPr/>
          </p:nvSpPr>
          <p:spPr>
            <a:xfrm>
              <a:off x="5118070" y="2951599"/>
              <a:ext cx="6409781" cy="31923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9" name="文字方塊 38"/>
          <p:cNvSpPr txBox="1"/>
          <p:nvPr/>
        </p:nvSpPr>
        <p:spPr>
          <a:xfrm>
            <a:off x="4981855" y="4455080"/>
            <a:ext cx="65720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光柵化渲染中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光影都是透過假設來近似現實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物理上應該更嚴謹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最基本的漫反射光加入後 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037" y="1043902"/>
            <a:ext cx="3419952" cy="245779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74019" y="433968"/>
            <a:ext cx="8652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光柵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化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光影著色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97037" y="379456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1648" y="5049200"/>
            <a:ext cx="1518535" cy="1510748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1017" y="4885613"/>
            <a:ext cx="143827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6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216306" y="51717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7"/>
          <p:cNvSpPr/>
          <p:nvPr/>
        </p:nvSpPr>
        <p:spPr>
          <a:xfrm>
            <a:off x="256032" y="195072"/>
            <a:ext cx="11728704" cy="6522720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767" y="3225165"/>
            <a:ext cx="3019846" cy="3296110"/>
          </a:xfrm>
          <a:prstGeom prst="rect">
            <a:avLst/>
          </a:prstGeom>
        </p:spPr>
      </p:pic>
      <p:grpSp>
        <p:nvGrpSpPr>
          <p:cNvPr id="32" name="群組 31"/>
          <p:cNvGrpSpPr/>
          <p:nvPr/>
        </p:nvGrpSpPr>
        <p:grpSpPr>
          <a:xfrm>
            <a:off x="456853" y="1347707"/>
            <a:ext cx="6033606" cy="1931970"/>
            <a:chOff x="4962147" y="2847927"/>
            <a:chExt cx="6565704" cy="3296049"/>
          </a:xfrm>
        </p:grpSpPr>
        <p:grpSp>
          <p:nvGrpSpPr>
            <p:cNvPr id="33" name="组合 26"/>
            <p:cNvGrpSpPr/>
            <p:nvPr/>
          </p:nvGrpSpPr>
          <p:grpSpPr>
            <a:xfrm>
              <a:off x="4962147" y="2847927"/>
              <a:ext cx="6376354" cy="3156463"/>
              <a:chOff x="6177684" y="1666134"/>
              <a:chExt cx="1362524" cy="951017"/>
            </a:xfrm>
            <a:solidFill>
              <a:srgbClr val="1C4885"/>
            </a:solidFill>
          </p:grpSpPr>
          <p:sp>
            <p:nvSpPr>
              <p:cNvPr id="35" name="矩形 34"/>
              <p:cNvSpPr/>
              <p:nvPr/>
            </p:nvSpPr>
            <p:spPr>
              <a:xfrm rot="5400000">
                <a:off x="5762114" y="2081704"/>
                <a:ext cx="951017" cy="1198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6297561" y="1666134"/>
                <a:ext cx="1242647" cy="10367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矩形 33"/>
            <p:cNvSpPr/>
            <p:nvPr/>
          </p:nvSpPr>
          <p:spPr>
            <a:xfrm>
              <a:off x="5118070" y="2951599"/>
              <a:ext cx="6409781" cy="31923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9" name="文字方塊 38"/>
          <p:cNvSpPr txBox="1"/>
          <p:nvPr/>
        </p:nvSpPr>
        <p:spPr>
          <a:xfrm>
            <a:off x="560473" y="1495752"/>
            <a:ext cx="58197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光柵化渲染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本質上只是把一個物體投影到平面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沒有辦法模擬真實光線的反射、折射、陰影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所有關於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陰影、玻璃、鏡子等需要模擬光線的狀況，都是透過二次貼圖來近似，所以相對不真實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4019" y="433968"/>
            <a:ext cx="8652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光柵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化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鏡面、玻璃、陰影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97037" y="379456"/>
            <a:ext cx="0" cy="632244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837" y="3479567"/>
            <a:ext cx="4104330" cy="2540232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7478836" y="6045461"/>
            <a:ext cx="4062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2077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鏡面反射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BUG,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照鏡子都會變光頭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037" y="3742539"/>
            <a:ext cx="3393412" cy="2667458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7427554" y="2400141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直接在鏡面貼上物體顛倒的畫面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而不是真的模擬光線的鏡面反射成像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9417" y="433968"/>
            <a:ext cx="4852609" cy="185477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8867" y="3479567"/>
            <a:ext cx="2276793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89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蓝色简洁毕业答辩PPT模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1830</TotalTime>
  <Words>1202</Words>
  <Application>Microsoft Office PowerPoint</Application>
  <PresentationFormat>寬螢幕</PresentationFormat>
  <Paragraphs>207</Paragraphs>
  <Slides>23</Slides>
  <Notes>23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2" baseType="lpstr">
      <vt:lpstr>FuturaBookC</vt:lpstr>
      <vt:lpstr>FZZhengHeiS-DB-GB</vt:lpstr>
      <vt:lpstr>微软雅黑</vt:lpstr>
      <vt:lpstr>等线</vt:lpstr>
      <vt:lpstr>等线 Light</vt:lpstr>
      <vt:lpstr>微軟正黑體</vt:lpstr>
      <vt:lpstr>新細明體</vt:lpstr>
      <vt:lpstr>Arial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kan</dc:creator>
  <dc:description>http://www.ypppt.com/</dc:description>
  <cp:lastModifiedBy>david</cp:lastModifiedBy>
  <cp:revision>618</cp:revision>
  <dcterms:created xsi:type="dcterms:W3CDTF">2018-02-27T12:12:58Z</dcterms:created>
  <dcterms:modified xsi:type="dcterms:W3CDTF">2021-01-06T16:45:01Z</dcterms:modified>
</cp:coreProperties>
</file>